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8" r:id="rId4"/>
    <p:sldId id="280" r:id="rId5"/>
    <p:sldId id="279" r:id="rId6"/>
    <p:sldId id="258" r:id="rId7"/>
    <p:sldId id="264" r:id="rId8"/>
    <p:sldId id="265" r:id="rId9"/>
    <p:sldId id="276" r:id="rId10"/>
    <p:sldId id="268" r:id="rId11"/>
    <p:sldId id="275" r:id="rId12"/>
    <p:sldId id="267" r:id="rId13"/>
    <p:sldId id="269" r:id="rId14"/>
    <p:sldId id="271" r:id="rId15"/>
    <p:sldId id="270" r:id="rId16"/>
    <p:sldId id="272" r:id="rId17"/>
    <p:sldId id="273" r:id="rId18"/>
    <p:sldId id="274" r:id="rId19"/>
    <p:sldId id="277" r:id="rId20"/>
    <p:sldId id="25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027BA7D-A628-4A2F-BDE9-E08AB32A505D}" type="datetimeFigureOut">
              <a:rPr lang="en-US" smtClean="0"/>
              <a:pPr/>
              <a:t>4/7/2011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411E52C-BF9E-4B03-ADAB-725B52F0B4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youtube.com/watch?v=nvnnBcxhzNA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youtube.com/watch?v=7rO9UqJCmhw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 Look Sharp: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 Construction of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Slickwater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Hydrofracturing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544" y="2743200"/>
            <a:ext cx="8062912" cy="2438400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April 2011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LSTA Presentation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Molly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Trufant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Glenn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Caslick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Newfield High School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Newfield, New York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45949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#1: Lesson Learned?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70" y="1752600"/>
            <a:ext cx="8605440" cy="4838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616596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#2: Drive-by Dispatches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l_fi" descr="http://api.ning.com/files/gqAkW9lrMgO0y4rStmqobhYS8XwKIMN07XURA7bNzFOjl0qr0wAymNIJ0tvEap3kz1LpaOjzJgGb5*wbaEGVwW6qqQE8fDGP/yardsig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6325" y="2798618"/>
            <a:ext cx="33337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l_fi" descr="http://www.ithaca.edu/intercom/images/articles/20100419080638893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752600"/>
            <a:ext cx="2057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i.ytimg.com/vi/mpgtHyfR_bI/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4876800"/>
            <a:ext cx="25146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110457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#3: Impart In Print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Decoding print media from a recent public forum about </a:t>
            </a:r>
            <a:r>
              <a:rPr lang="en-US" dirty="0" err="1" smtClean="0"/>
              <a:t>Hydrofracking</a:t>
            </a:r>
            <a:endParaRPr lang="en-US" dirty="0"/>
          </a:p>
        </p:txBody>
      </p:sp>
      <p:pic>
        <p:nvPicPr>
          <p:cNvPr id="1026" name="Picture 2" descr="G:\my_pix\03301109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916381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464468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#3: Impart In Print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G:\my_pix\0330110919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191000"/>
            <a:ext cx="3352800" cy="2514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my_pix\03301109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447800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my_pix\0330110920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200400"/>
            <a:ext cx="2641600" cy="1981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61307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G:\DCIM\102NIKON\DSCN2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0"/>
            <a:ext cx="2889250" cy="21669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#3: Impart in Print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G:\DCIM\102NIKON\DSCN2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971800"/>
            <a:ext cx="3498850" cy="2624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G:\DCIM\102NIKON\DSCN2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050" y="3310202"/>
            <a:ext cx="2725304" cy="3633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316296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#4: What is </a:t>
            </a:r>
            <a:r>
              <a:rPr lang="en-US" dirty="0" err="1" smtClean="0"/>
              <a:t>Slickwater</a:t>
            </a:r>
            <a:r>
              <a:rPr lang="en-US" dirty="0" smtClean="0"/>
              <a:t> </a:t>
            </a:r>
            <a:r>
              <a:rPr lang="en-US" dirty="0" err="1" smtClean="0"/>
              <a:t>Hydrofracking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G:\DCIM\102NIKON\DSCN2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2" y="1828800"/>
            <a:ext cx="3543300" cy="4724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DCIM\102NIKON\DSCN2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175164"/>
            <a:ext cx="5283200" cy="3962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829217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Lesson #4: What is </a:t>
            </a:r>
            <a:r>
              <a:rPr lang="en-US" dirty="0" err="1" smtClean="0">
                <a:hlinkClick r:id="rId2"/>
              </a:rPr>
              <a:t>Slickwater</a:t>
            </a:r>
            <a:r>
              <a:rPr lang="en-US" dirty="0" smtClean="0">
                <a:hlinkClick r:id="rId2"/>
              </a:rPr>
              <a:t> </a:t>
            </a:r>
            <a:r>
              <a:rPr lang="en-US" dirty="0" err="1" smtClean="0">
                <a:hlinkClick r:id="rId2"/>
              </a:rPr>
              <a:t>Hydrofracking</a:t>
            </a:r>
            <a:r>
              <a:rPr lang="en-US" dirty="0" smtClean="0">
                <a:hlinkClick r:id="rId2"/>
              </a:rPr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02" y="1828800"/>
            <a:ext cx="8403034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438288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Lesson #4: What is </a:t>
            </a:r>
            <a:r>
              <a:rPr lang="en-US" dirty="0" err="1" smtClean="0">
                <a:hlinkClick r:id="rId2"/>
              </a:rPr>
              <a:t>Slickwater</a:t>
            </a:r>
            <a:r>
              <a:rPr lang="en-US" dirty="0" smtClean="0">
                <a:hlinkClick r:id="rId2"/>
              </a:rPr>
              <a:t> </a:t>
            </a:r>
            <a:r>
              <a:rPr lang="en-US" dirty="0" err="1" smtClean="0">
                <a:hlinkClick r:id="rId2"/>
              </a:rPr>
              <a:t>Hydrofracking</a:t>
            </a:r>
            <a:r>
              <a:rPr lang="en-US" dirty="0" smtClean="0">
                <a:hlinkClick r:id="rId2"/>
              </a:rPr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52600"/>
            <a:ext cx="8382000" cy="471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584585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#5: This Land is Our Land, This Land is </a:t>
            </a:r>
            <a:r>
              <a:rPr lang="en-US" dirty="0" err="1" smtClean="0"/>
              <a:t>GasLand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l_fi" descr="http://pittsburghsec.files.wordpress.com/2010/06/gasland-flyer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856510"/>
            <a:ext cx="3762374" cy="4600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269763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#6: “On </a:t>
            </a:r>
            <a:r>
              <a:rPr lang="en-US" dirty="0" err="1" smtClean="0"/>
              <a:t>Fracking</a:t>
            </a:r>
            <a:r>
              <a:rPr lang="en-US" dirty="0" smtClean="0"/>
              <a:t> and Human Folly”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57400"/>
            <a:ext cx="8134350" cy="457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279144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Our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To make strong sense critical thinking a habit of our </a:t>
            </a:r>
            <a:r>
              <a:rPr lang="en-US" dirty="0" smtClean="0"/>
              <a:t>students in a media-oriented world.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To prepare students to be effective managers and informed stewards of our natural resources.</a:t>
            </a:r>
          </a:p>
          <a:p>
            <a:endParaRPr lang="en-US" dirty="0" smtClean="0"/>
          </a:p>
          <a:p>
            <a:r>
              <a:rPr lang="en-US" dirty="0" smtClean="0"/>
              <a:t>To make students aware of a local “hot topic” in Environmental Science that will inevitably affect their lives.</a:t>
            </a:r>
          </a:p>
        </p:txBody>
      </p:sp>
    </p:spTree>
    <p:extLst>
      <p:ext uri="{BB962C8B-B14F-4D97-AF65-F5344CB8AC3E}">
        <p14:creationId xmlns="" xmlns:p14="http://schemas.microsoft.com/office/powerpoint/2010/main" val="1468503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Required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Access to Internet (for prep. AND class time; including YouTube)</a:t>
            </a:r>
          </a:p>
          <a:p>
            <a:pPr marL="64008" indent="0">
              <a:buNone/>
            </a:pPr>
            <a:endParaRPr lang="en-US" dirty="0" smtClean="0"/>
          </a:p>
          <a:p>
            <a:r>
              <a:rPr lang="en-US" dirty="0" smtClean="0"/>
              <a:t>Print media from both sides of the issue</a:t>
            </a:r>
          </a:p>
          <a:p>
            <a:pPr marL="64008" indent="0">
              <a:buNone/>
            </a:pPr>
            <a:endParaRPr lang="en-US" dirty="0" smtClean="0"/>
          </a:p>
          <a:p>
            <a:r>
              <a:rPr lang="en-US" i="1" dirty="0" err="1" smtClean="0"/>
              <a:t>GasLand</a:t>
            </a:r>
            <a:r>
              <a:rPr lang="en-US" i="1" dirty="0" smtClean="0"/>
              <a:t>  </a:t>
            </a:r>
            <a:r>
              <a:rPr lang="en-US" dirty="0" smtClean="0"/>
              <a:t>DVD</a:t>
            </a:r>
            <a:endParaRPr lang="en-US" i="1" dirty="0"/>
          </a:p>
        </p:txBody>
      </p:sp>
    </p:spTree>
    <p:extLst>
      <p:ext uri="{BB962C8B-B14F-4D97-AF65-F5344CB8AC3E}">
        <p14:creationId xmlns="" xmlns:p14="http://schemas.microsoft.com/office/powerpoint/2010/main" val="34407049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Our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534400" cy="5029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To create a group of concerned young citizens.</a:t>
            </a:r>
          </a:p>
          <a:p>
            <a:endParaRPr lang="en-US" dirty="0"/>
          </a:p>
          <a:p>
            <a:r>
              <a:rPr lang="en-US" dirty="0" smtClean="0"/>
              <a:t>To foster sustainable outlooks and ways of living for our students.</a:t>
            </a:r>
          </a:p>
          <a:p>
            <a:endParaRPr lang="en-US" dirty="0"/>
          </a:p>
          <a:p>
            <a:r>
              <a:rPr lang="en-US" dirty="0" smtClean="0"/>
              <a:t>To reinforce the mentality that “we all live downstream.”</a:t>
            </a:r>
          </a:p>
          <a:p>
            <a:endParaRPr lang="en-US" dirty="0"/>
          </a:p>
          <a:p>
            <a:r>
              <a:rPr lang="en-US" dirty="0" smtClean="0"/>
              <a:t>To </a:t>
            </a:r>
            <a:r>
              <a:rPr lang="en-US" dirty="0"/>
              <a:t>create a lesson kit with Project </a:t>
            </a:r>
            <a:r>
              <a:rPr lang="en-US" dirty="0" err="1" smtClean="0"/>
              <a:t>LookSharp</a:t>
            </a:r>
            <a:r>
              <a:rPr lang="en-US" dirty="0" smtClean="0"/>
              <a:t> about </a:t>
            </a:r>
            <a:r>
              <a:rPr lang="en-US" dirty="0" err="1" smtClean="0"/>
              <a:t>Slickwater</a:t>
            </a:r>
            <a:r>
              <a:rPr lang="en-US" dirty="0" smtClean="0"/>
              <a:t> </a:t>
            </a:r>
            <a:r>
              <a:rPr lang="en-US" dirty="0" err="1" smtClean="0"/>
              <a:t>Hydrofracking</a:t>
            </a:r>
            <a:r>
              <a:rPr lang="en-US" dirty="0" smtClean="0"/>
              <a:t>, and make it accessible to teachers across New York State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373066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Our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give students the opportunity to create and present a persuasive piece of media according to an assigned role.</a:t>
            </a:r>
          </a:p>
          <a:p>
            <a:endParaRPr lang="en-US" dirty="0" smtClean="0"/>
          </a:p>
          <a:p>
            <a:r>
              <a:rPr lang="en-US" dirty="0" smtClean="0"/>
              <a:t>To encourage students to be conscious of their audience, principles of media construction, and their intended message as they prepare their media.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 sections of high school Environmental Science</a:t>
            </a:r>
          </a:p>
          <a:p>
            <a:pPr lvl="1"/>
            <a:r>
              <a:rPr lang="en-US" dirty="0" smtClean="0"/>
              <a:t>Juniors and Seniors (one freshman!)</a:t>
            </a:r>
          </a:p>
          <a:p>
            <a:pPr lvl="1"/>
            <a:r>
              <a:rPr lang="en-US" dirty="0" smtClean="0"/>
              <a:t>Elective course, 40 weeks</a:t>
            </a:r>
          </a:p>
          <a:p>
            <a:pPr lvl="1"/>
            <a:r>
              <a:rPr lang="en-US" dirty="0" smtClean="0"/>
              <a:t>No “formal” curriculum standards</a:t>
            </a:r>
          </a:p>
          <a:p>
            <a:pPr lvl="1"/>
            <a:r>
              <a:rPr lang="en-US" dirty="0" smtClean="0"/>
              <a:t>Issues-oriented</a:t>
            </a:r>
          </a:p>
          <a:p>
            <a:pPr lvl="1"/>
            <a:r>
              <a:rPr lang="en-US" dirty="0" smtClean="0"/>
              <a:t>Already incorporated media literacy during introduction to the course</a:t>
            </a:r>
          </a:p>
          <a:p>
            <a:pPr lvl="1"/>
            <a:r>
              <a:rPr lang="en-US" dirty="0" smtClean="0"/>
              <a:t>Weekly </a:t>
            </a:r>
            <a:r>
              <a:rPr lang="en-US" smtClean="0"/>
              <a:t>media-based assignments (journals)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10600" cy="4930808"/>
          </a:xfrm>
        </p:spPr>
        <p:txBody>
          <a:bodyPr/>
          <a:lstStyle/>
          <a:p>
            <a:r>
              <a:rPr lang="en-US" b="1" dirty="0" smtClean="0"/>
              <a:t>#1</a:t>
            </a:r>
            <a:r>
              <a:rPr lang="en-US" dirty="0" smtClean="0"/>
              <a:t>: The Love Canal Tragedy &amp; Water Pollution in </a:t>
            </a:r>
            <a:r>
              <a:rPr lang="en-US" dirty="0" err="1" smtClean="0"/>
              <a:t>Dimock</a:t>
            </a:r>
            <a:r>
              <a:rPr lang="en-US" dirty="0" smtClean="0"/>
              <a:t>, Pennsylvania: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 Learned? </a:t>
            </a:r>
            <a:r>
              <a:rPr lang="en-US" dirty="0" smtClean="0"/>
              <a:t>(Journal #15)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4008" indent="0">
              <a:buNone/>
            </a:pPr>
            <a:endParaRPr lang="en-US" dirty="0" smtClean="0"/>
          </a:p>
          <a:p>
            <a:r>
              <a:rPr lang="en-US" b="1" dirty="0" smtClean="0"/>
              <a:t>#2</a:t>
            </a:r>
            <a:r>
              <a:rPr lang="en-US" dirty="0" smtClean="0"/>
              <a:t>: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Drive-by Dispatches</a:t>
            </a:r>
            <a:r>
              <a:rPr lang="en-US" dirty="0" smtClean="0"/>
              <a:t>: Deep Readings of Yard Signs About </a:t>
            </a:r>
            <a:r>
              <a:rPr lang="en-US" dirty="0" err="1" smtClean="0"/>
              <a:t>Fracking</a:t>
            </a:r>
            <a:endParaRPr lang="en-US" dirty="0" smtClean="0"/>
          </a:p>
          <a:p>
            <a:pPr marL="64008" indent="0">
              <a:buNone/>
            </a:pPr>
            <a:endParaRPr lang="en-US" dirty="0" smtClean="0"/>
          </a:p>
          <a:p>
            <a:r>
              <a:rPr lang="en-US" b="1" dirty="0" smtClean="0"/>
              <a:t>#3</a:t>
            </a:r>
            <a:r>
              <a:rPr lang="en-US" dirty="0" smtClean="0"/>
              <a:t>: 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Impart In Print</a:t>
            </a:r>
            <a:r>
              <a:rPr lang="en-US" dirty="0" smtClean="0"/>
              <a:t>: Decoding Print Media from a Public Forum about </a:t>
            </a:r>
            <a:r>
              <a:rPr lang="en-US" dirty="0" err="1" smtClean="0"/>
              <a:t>Fracking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215491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610600" cy="4702208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#4</a:t>
            </a:r>
            <a:r>
              <a:rPr lang="en-US" dirty="0" smtClean="0"/>
              <a:t>: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Slickwater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Hydrofracking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r>
              <a:rPr lang="en-US" dirty="0" smtClean="0"/>
              <a:t>(PPT &amp; YouTube videos)</a:t>
            </a:r>
          </a:p>
          <a:p>
            <a:endParaRPr lang="en-US" dirty="0"/>
          </a:p>
          <a:p>
            <a:r>
              <a:rPr lang="en-US" b="1" dirty="0" smtClean="0"/>
              <a:t>#5</a:t>
            </a:r>
            <a:r>
              <a:rPr lang="en-US" dirty="0" smtClean="0"/>
              <a:t>: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Land Is Our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Land, This Land is Gas Land</a:t>
            </a:r>
            <a:r>
              <a:rPr lang="en-US" dirty="0" smtClean="0"/>
              <a:t>: </a:t>
            </a:r>
            <a:r>
              <a:rPr lang="en-US" i="1" dirty="0" err="1" smtClean="0"/>
              <a:t>GasLand</a:t>
            </a:r>
            <a:r>
              <a:rPr lang="en-US" dirty="0" smtClean="0"/>
              <a:t> Documentary </a:t>
            </a:r>
            <a:r>
              <a:rPr lang="en-US" dirty="0" smtClean="0"/>
              <a:t>Viewing and Deep Reading of DVD Cover</a:t>
            </a:r>
            <a:endParaRPr lang="en-US" dirty="0" smtClean="0"/>
          </a:p>
          <a:p>
            <a:endParaRPr lang="en-US" dirty="0"/>
          </a:p>
          <a:p>
            <a:r>
              <a:rPr lang="en-US" b="1" dirty="0" smtClean="0"/>
              <a:t>#6</a:t>
            </a:r>
            <a:r>
              <a:rPr lang="en-US" dirty="0" smtClean="0"/>
              <a:t>: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 There In the Delaware</a:t>
            </a:r>
            <a:r>
              <a:rPr lang="en-US" dirty="0" smtClean="0"/>
              <a:t>: Will </a:t>
            </a:r>
            <a:r>
              <a:rPr lang="en-US" dirty="0" err="1" smtClean="0"/>
              <a:t>Fracking</a:t>
            </a:r>
            <a:r>
              <a:rPr lang="en-US" dirty="0" smtClean="0"/>
              <a:t> Affect NYC’s Source of Drinking Water</a:t>
            </a:r>
            <a:r>
              <a:rPr lang="en-US" dirty="0"/>
              <a:t>?</a:t>
            </a:r>
            <a:r>
              <a:rPr lang="en-US" dirty="0" smtClean="0"/>
              <a:t> (</a:t>
            </a:r>
            <a:r>
              <a:rPr lang="en-US" dirty="0" err="1" smtClean="0"/>
              <a:t>WebQuest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65556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82808"/>
            <a:ext cx="8610600" cy="4822792"/>
          </a:xfrm>
        </p:spPr>
        <p:txBody>
          <a:bodyPr>
            <a:normAutofit/>
          </a:bodyPr>
          <a:lstStyle/>
          <a:p>
            <a:r>
              <a:rPr lang="en-US" b="1" dirty="0" smtClean="0"/>
              <a:t>#6</a:t>
            </a:r>
            <a:r>
              <a:rPr lang="en-US" dirty="0" smtClean="0"/>
              <a:t>: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“On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Fracking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Human Folly”</a:t>
            </a:r>
            <a:r>
              <a:rPr lang="en-US" dirty="0" smtClean="0"/>
              <a:t> (Journal #16)</a:t>
            </a:r>
          </a:p>
          <a:p>
            <a:pPr marL="64008" indent="0">
              <a:buNone/>
            </a:pPr>
            <a:endParaRPr lang="en-US" dirty="0" smtClean="0"/>
          </a:p>
          <a:p>
            <a:r>
              <a:rPr lang="en-US" b="1" dirty="0" smtClean="0"/>
              <a:t>#7</a:t>
            </a:r>
            <a:r>
              <a:rPr lang="en-US" dirty="0" smtClean="0"/>
              <a:t>: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Commissioner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Grannis’s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Testimony</a:t>
            </a:r>
          </a:p>
          <a:p>
            <a:pPr marL="64008" indent="0">
              <a:buNone/>
            </a:pP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 smtClean="0"/>
              <a:t>#8</a:t>
            </a:r>
            <a:r>
              <a:rPr lang="en-US" dirty="0" smtClean="0"/>
              <a:t>: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Leasing Language</a:t>
            </a:r>
            <a:r>
              <a:rPr lang="en-US" dirty="0" smtClean="0"/>
              <a:t>: Comparing the Language in a Gas Drilling Lease versus an Apartment Lease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4008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6079030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#9</a:t>
            </a:r>
            <a:r>
              <a:rPr lang="en-US" dirty="0"/>
              <a:t>: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Rock Could Power the World (TIME Magazine)</a:t>
            </a:r>
            <a:r>
              <a:rPr lang="en-US" dirty="0"/>
              <a:t>: Letters to the Editor (This lesson was </a:t>
            </a:r>
            <a:r>
              <a:rPr lang="en-US" u="sng" dirty="0"/>
              <a:t>REQUESTED</a:t>
            </a:r>
            <a:r>
              <a:rPr lang="en-US" dirty="0"/>
              <a:t> by </a:t>
            </a:r>
            <a:r>
              <a:rPr lang="en-US" dirty="0" smtClean="0"/>
              <a:t>our students</a:t>
            </a:r>
            <a:r>
              <a:rPr lang="en-US" dirty="0"/>
              <a:t>!)</a:t>
            </a:r>
          </a:p>
          <a:p>
            <a:endParaRPr lang="en-US" dirty="0"/>
          </a:p>
          <a:p>
            <a:r>
              <a:rPr lang="en-US" b="1" dirty="0"/>
              <a:t>#10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Final Project: Land Use Role Play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84955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159</TotalTime>
  <Words>525</Words>
  <Application>Microsoft Office PowerPoint</Application>
  <PresentationFormat>On-screen Show (4:3)</PresentationFormat>
  <Paragraphs>68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Verve</vt:lpstr>
      <vt:lpstr>Project Look Sharp: Media Construction of Slickwater Hydrofracturing</vt:lpstr>
      <vt:lpstr>Goals of Our APP</vt:lpstr>
      <vt:lpstr>Goals of Our APP</vt:lpstr>
      <vt:lpstr>Goals of Our APP</vt:lpstr>
      <vt:lpstr>Context</vt:lpstr>
      <vt:lpstr>Lessons</vt:lpstr>
      <vt:lpstr>Lessons</vt:lpstr>
      <vt:lpstr>Lessons</vt:lpstr>
      <vt:lpstr>Lessons</vt:lpstr>
      <vt:lpstr>Lesson #1: Lesson Learned?</vt:lpstr>
      <vt:lpstr>Lesson #2: Drive-by Dispatches</vt:lpstr>
      <vt:lpstr>Lesson #3: Impart In Print</vt:lpstr>
      <vt:lpstr>Lesson #3: Impart In Print</vt:lpstr>
      <vt:lpstr>Lesson #3: Impart in Print</vt:lpstr>
      <vt:lpstr>Lesson #4: What is Slickwater Hydrofracking?</vt:lpstr>
      <vt:lpstr>Lesson #4: What is Slickwater Hydrofracking?</vt:lpstr>
      <vt:lpstr>Lesson #4: What is Slickwater Hydrofracking?</vt:lpstr>
      <vt:lpstr>Lesson #5: This Land is Our Land, This Land is GasLand…</vt:lpstr>
      <vt:lpstr>Lesson #6: “On Fracking and Human Folly”</vt:lpstr>
      <vt:lpstr>Required Materials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Look Sharp: Media Construction of Slickwater Hydrofracturing</dc:title>
  <dc:creator>Molly Trufant</dc:creator>
  <cp:lastModifiedBy>TST</cp:lastModifiedBy>
  <cp:revision>33</cp:revision>
  <dcterms:created xsi:type="dcterms:W3CDTF">2011-04-05T17:05:26Z</dcterms:created>
  <dcterms:modified xsi:type="dcterms:W3CDTF">2011-04-07T13:34:03Z</dcterms:modified>
</cp:coreProperties>
</file>